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6"/>
  </p:notesMasterIdLst>
  <p:sldIdLst>
    <p:sldId id="530" r:id="rId5"/>
    <p:sldId id="531" r:id="rId6"/>
    <p:sldId id="532" r:id="rId7"/>
    <p:sldId id="545" r:id="rId8"/>
    <p:sldId id="533" r:id="rId9"/>
    <p:sldId id="543" r:id="rId10"/>
    <p:sldId id="534" r:id="rId11"/>
    <p:sldId id="546" r:id="rId12"/>
    <p:sldId id="535" r:id="rId13"/>
    <p:sldId id="547" r:id="rId14"/>
    <p:sldId id="536" r:id="rId15"/>
    <p:sldId id="548" r:id="rId16"/>
    <p:sldId id="537" r:id="rId17"/>
    <p:sldId id="549" r:id="rId18"/>
    <p:sldId id="538" r:id="rId19"/>
    <p:sldId id="552" r:id="rId20"/>
    <p:sldId id="553" r:id="rId21"/>
    <p:sldId id="554" r:id="rId22"/>
    <p:sldId id="555" r:id="rId23"/>
    <p:sldId id="556" r:id="rId24"/>
    <p:sldId id="55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2EE"/>
    <a:srgbClr val="F01688"/>
    <a:srgbClr val="2F21F3"/>
    <a:srgbClr val="FEB52B"/>
    <a:srgbClr val="F01689"/>
    <a:srgbClr val="6F22E3"/>
    <a:srgbClr val="E218A3"/>
    <a:srgbClr val="BA20DB"/>
    <a:srgbClr val="6A23F1"/>
    <a:srgbClr val="2F2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5A6D4D-065E-4E1D-8CCA-D80A6AE14B88}" v="145" dt="2023-12-16T15:43:46.1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422"/>
  </p:normalViewPr>
  <p:slideViewPr>
    <p:cSldViewPr snapToGrid="0">
      <p:cViewPr varScale="1">
        <p:scale>
          <a:sx n="104" d="100"/>
          <a:sy n="104" d="100"/>
        </p:scale>
        <p:origin x="28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12/15/2023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3010" y="-18660"/>
            <a:ext cx="4902679" cy="466700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DCEC70C-9F4B-4A73-B4BD-AE50AD617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3010" y="-18660"/>
            <a:ext cx="4902679" cy="466700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955" y="-18660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7477" y="306277"/>
            <a:ext cx="4024032" cy="2885715"/>
          </a:xfrm>
        </p:spPr>
        <p:txBody>
          <a:bodyPr>
            <a:normAutofit/>
          </a:bodyPr>
          <a:lstStyle/>
          <a:p>
            <a:r>
              <a:rPr lang="en-US" sz="3000"/>
              <a:t>Navigating the Digital Landscape: Teamwork in Software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7477" y="3210652"/>
            <a:ext cx="4024032" cy="708802"/>
          </a:xfrm>
        </p:spPr>
        <p:txBody>
          <a:bodyPr>
            <a:normAutofit/>
          </a:bodyPr>
          <a:lstStyle/>
          <a:p>
            <a:r>
              <a:rPr lang="en-US" sz="2000" dirty="0"/>
              <a:t>By: Michael Connell</a:t>
            </a:r>
          </a:p>
        </p:txBody>
      </p:sp>
      <p:sp>
        <p:nvSpPr>
          <p:cNvPr id="24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95744" y="619036"/>
            <a:ext cx="857067" cy="857067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6" name="Graphic 212">
            <a:extLst>
              <a:ext uri="{FF2B5EF4-FFF2-40B4-BE49-F238E27FC236}">
                <a16:creationId xmlns:a16="http://schemas.microsoft.com/office/drawing/2014/main" id="{4D525A72-77E7-4E14-BEE2-FC3A19EC4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95744" y="619036"/>
            <a:ext cx="857067" cy="857067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Video 4" descr="People Planning">
            <a:extLst>
              <a:ext uri="{FF2B5EF4-FFF2-40B4-BE49-F238E27FC236}">
                <a16:creationId xmlns:a16="http://schemas.microsoft.com/office/drawing/2014/main" id="{A752D834-D7FD-4C6E-E322-B7B3D29B2F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7325365" y="3151249"/>
            <a:ext cx="3083023" cy="1729275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DA31323F-03C2-4114-B2CC-79931D220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6412" y="1675422"/>
            <a:ext cx="4680928" cy="468092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98EBCA3-8AAD-4596-8EBF-43A43542F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6412" y="1675422"/>
            <a:ext cx="4680928" cy="468092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49330" y="222739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1" name="Oval 40">
            <a:extLst>
              <a:ext uri="{FF2B5EF4-FFF2-40B4-BE49-F238E27FC236}">
                <a16:creationId xmlns:a16="http://schemas.microsoft.com/office/drawing/2014/main" id="{9457709F-7F08-4A4A-9DB7-1AFB3FCF0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26866-7A38-9F72-7654-A97C2A9E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>
                <a:latin typeface="+mj-lt"/>
                <a:ea typeface="+mj-ea"/>
                <a:cs typeface="+mj-cs"/>
              </a:rPr>
              <a:t>Key Takeaways: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3644A-ACDF-08A2-A97C-62C214792D96}"/>
              </a:ext>
            </a:extLst>
          </p:cNvPr>
          <p:cNvSpPr txBox="1">
            <a:spLocks/>
          </p:cNvSpPr>
          <p:nvPr/>
        </p:nvSpPr>
        <p:spPr>
          <a:xfrm>
            <a:off x="5723068" y="535709"/>
            <a:ext cx="5742456" cy="5684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000" dirty="0">
                <a:cs typeface="+mn-cs"/>
              </a:rPr>
              <a:t>Collaboration tools are the lifelines that keep the digital wasteland navigable, and the team aligned.</a:t>
            </a:r>
          </a:p>
          <a:p>
            <a:pPr marL="342900" indent="-342900"/>
            <a:endParaRPr lang="en-US" sz="2000" dirty="0">
              <a:cs typeface="+mn-cs"/>
            </a:endParaRPr>
          </a:p>
          <a:p>
            <a:pPr marL="342900" indent="-342900"/>
            <a:r>
              <a:rPr lang="en-US" sz="2000" dirty="0">
                <a:cs typeface="+mn-cs"/>
              </a:rPr>
              <a:t>Integrating these tools into daily workflows enhances efficiency and creates a cohesive development environment.</a:t>
            </a:r>
          </a:p>
          <a:p>
            <a:pPr marL="342900" indent="-342900"/>
            <a:endParaRPr lang="en-US" sz="2000" dirty="0">
              <a:cs typeface="+mn-cs"/>
            </a:endParaRPr>
          </a:p>
          <a:p>
            <a:pPr marL="342900" indent="-342900"/>
            <a:r>
              <a:rPr lang="en-US" sz="2000" dirty="0">
                <a:cs typeface="+mn-cs"/>
              </a:rPr>
              <a:t>Selecting the right tools is essential, as they become the backbone of communication and collaboration in any software project.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B2F0-1DF2-2D85-7A98-8F78AF6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bg1">
                    <a:lumMod val="50000"/>
                  </a:schemeClr>
                </a:solidFill>
                <a:cs typeface="+mn-cs"/>
              </a:rPr>
              <a:pPr algn="r">
                <a:spcAft>
                  <a:spcPts val="600"/>
                </a:spcAft>
              </a:pPr>
              <a:t>10</a:t>
            </a:fld>
            <a:endParaRPr lang="en-US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0771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rmAutofit/>
          </a:bodyPr>
          <a:lstStyle/>
          <a:p>
            <a:pPr algn="r"/>
            <a:r>
              <a:rPr lang="en-US" sz="2800" dirty="0"/>
              <a:t>Enhancing Your Pip-Boy: Advantages of Collaboration Tools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6690" y="1930400"/>
            <a:ext cx="10400145" cy="4368797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sz="2000" u="sng" dirty="0"/>
              <a:t>Streamlined Communication</a:t>
            </a:r>
            <a:r>
              <a:rPr lang="en-US" sz="2000" dirty="0"/>
              <a:t>: Like an upgraded radio, these tools ensure clear and instant dialogue across the team, breaking down roadblocks.</a:t>
            </a:r>
          </a:p>
          <a:p>
            <a:pPr>
              <a:lnSpc>
                <a:spcPct val="140000"/>
              </a:lnSpc>
            </a:pPr>
            <a:r>
              <a:rPr lang="en-US" sz="2000" u="sng" dirty="0"/>
              <a:t>Efficient Project Management</a:t>
            </a:r>
            <a:r>
              <a:rPr lang="en-US" sz="2000" dirty="0"/>
              <a:t>: They act as your quest log, keeping track of tasks, deadlines, and progress, making sure the team stays on mission.</a:t>
            </a:r>
          </a:p>
          <a:p>
            <a:pPr>
              <a:lnSpc>
                <a:spcPct val="140000"/>
              </a:lnSpc>
            </a:pPr>
            <a:r>
              <a:rPr lang="en-US" sz="2000" u="sng" dirty="0"/>
              <a:t>Version Control Precision</a:t>
            </a:r>
            <a:r>
              <a:rPr lang="en-US" sz="2000" dirty="0"/>
              <a:t>: Offers a historical record of the codebase, allowing for time travel to past versions to understand changes and resolve conflicts.</a:t>
            </a:r>
          </a:p>
          <a:p>
            <a:pPr>
              <a:lnSpc>
                <a:spcPct val="140000"/>
              </a:lnSpc>
            </a:pPr>
            <a:r>
              <a:rPr lang="en-US" sz="2000" u="sng" dirty="0"/>
              <a:t>Automated Workflows</a:t>
            </a:r>
            <a:r>
              <a:rPr lang="en-US" sz="2000" dirty="0"/>
              <a:t>: Like having a robotic assistant, they automate repetitive tasks, allowing the team to focus on innovation and complex problem-solving.</a:t>
            </a:r>
          </a:p>
          <a:p>
            <a:pPr>
              <a:lnSpc>
                <a:spcPct val="140000"/>
              </a:lnSpc>
            </a:pPr>
            <a:r>
              <a:rPr lang="en-US" sz="2000" u="sng" dirty="0"/>
              <a:t>Centralized Documentation</a:t>
            </a:r>
            <a:r>
              <a:rPr lang="en-US" sz="2000" dirty="0"/>
              <a:t>: Provide a single source of truth for project information, preventing the confusion of scattered and outdated documents.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26866-7A38-9F72-7654-A97C2A9E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>
                <a:latin typeface="+mj-lt"/>
                <a:ea typeface="+mj-ea"/>
                <a:cs typeface="+mj-cs"/>
              </a:rPr>
              <a:t>Key Takeaways: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3644A-ACDF-08A2-A97C-62C214792D96}"/>
              </a:ext>
            </a:extLst>
          </p:cNvPr>
          <p:cNvSpPr txBox="1">
            <a:spLocks/>
          </p:cNvSpPr>
          <p:nvPr/>
        </p:nvSpPr>
        <p:spPr>
          <a:xfrm>
            <a:off x="5723068" y="369456"/>
            <a:ext cx="5742456" cy="5986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000" dirty="0">
                <a:cs typeface="+mn-cs"/>
              </a:rPr>
              <a:t>Collaboration tools enhance productivity by optimizing workflow and communication.</a:t>
            </a:r>
          </a:p>
          <a:p>
            <a:pPr marL="342900" indent="-342900"/>
            <a:endParaRPr lang="en-US" sz="2000" dirty="0">
              <a:cs typeface="+mn-cs"/>
            </a:endParaRPr>
          </a:p>
          <a:p>
            <a:pPr marL="342900" indent="-342900"/>
            <a:r>
              <a:rPr lang="en-US" sz="2000" dirty="0">
                <a:cs typeface="+mn-cs"/>
              </a:rPr>
              <a:t>They provide transparency in the development process, fostering trust and accountability.</a:t>
            </a:r>
          </a:p>
          <a:p>
            <a:pPr marL="342900" indent="-342900"/>
            <a:endParaRPr lang="en-US" sz="2000" dirty="0">
              <a:cs typeface="+mn-cs"/>
            </a:endParaRPr>
          </a:p>
          <a:p>
            <a:pPr marL="342900" indent="-342900"/>
            <a:r>
              <a:rPr lang="en-US" sz="2000" dirty="0">
                <a:cs typeface="+mn-cs"/>
              </a:rPr>
              <a:t>By reducing manual overhead, these tools allow engineers to concentrate on what they do best: creating.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B2F0-1DF2-2D85-7A98-8F78AF6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bg1">
                    <a:lumMod val="50000"/>
                  </a:schemeClr>
                </a:solidFill>
                <a:cs typeface="+mn-cs"/>
              </a:rPr>
              <a:pPr algn="r">
                <a:spcAft>
                  <a:spcPts val="600"/>
                </a:spcAft>
              </a:pPr>
              <a:t>12</a:t>
            </a:fld>
            <a:endParaRPr lang="en-US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900766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rmAutofit/>
          </a:bodyPr>
          <a:lstStyle/>
          <a:p>
            <a:pPr algn="r"/>
            <a:r>
              <a:rPr lang="en-US" sz="3600" dirty="0"/>
              <a:t>Case Study: Collaboration Tools in Action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7455" y="1930401"/>
            <a:ext cx="10317018" cy="4664361"/>
          </a:xfrm>
        </p:spPr>
        <p:txBody>
          <a:bodyPr>
            <a:normAutofit/>
          </a:bodyPr>
          <a:lstStyle/>
          <a:p>
            <a:r>
              <a:rPr lang="en-US" sz="2000" u="sng" dirty="0"/>
              <a:t>Background</a:t>
            </a:r>
            <a:r>
              <a:rPr lang="en-US" sz="2000" dirty="0"/>
              <a:t>: A mid-sized software company faced challenges managing its growing team and projects.</a:t>
            </a:r>
          </a:p>
          <a:p>
            <a:r>
              <a:rPr lang="en-US" sz="2000" u="sng" dirty="0"/>
              <a:t>Problem</a:t>
            </a:r>
            <a:r>
              <a:rPr lang="en-US" sz="2000" dirty="0"/>
              <a:t>: Teams were working in silos, leading to miscommunication, duplicated efforts, and missed deadlines.</a:t>
            </a:r>
          </a:p>
          <a:p>
            <a:r>
              <a:rPr lang="en-US" sz="2000" u="sng" dirty="0"/>
              <a:t>Solution</a:t>
            </a:r>
            <a:r>
              <a:rPr lang="en-US" sz="2000" dirty="0"/>
              <a:t>: The company implemented a suite of collaboration tools: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Slack for communication, breaking down barriers between departments.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JIRA for project and issue tracking, clarifying tasks and ownership.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Confluence for documentation, centralizing knowledge.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GitHub for version control, streamlining code integration and review.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Jenkins for CI/CD, automating the build and deployment process.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26866-7A38-9F72-7654-A97C2A9E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 dirty="0">
                <a:latin typeface="+mj-lt"/>
                <a:ea typeface="+mj-ea"/>
                <a:cs typeface="+mj-cs"/>
              </a:rPr>
              <a:t>Outcome &amp; Key Takeaways: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3644A-ACDF-08A2-A97C-62C214792D96}"/>
              </a:ext>
            </a:extLst>
          </p:cNvPr>
          <p:cNvSpPr txBox="1">
            <a:spLocks/>
          </p:cNvSpPr>
          <p:nvPr/>
        </p:nvSpPr>
        <p:spPr>
          <a:xfrm>
            <a:off x="5723068" y="314036"/>
            <a:ext cx="5877805" cy="6042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000" dirty="0">
                <a:cs typeface="+mn-cs"/>
              </a:rPr>
              <a:t>Productivity increased by 30%, with a notable reduction in critical bugs.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cs typeface="+mn-cs"/>
              </a:rPr>
              <a:t>Project completion rates improved, with a 25% decrease in time-to-market for new features.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cs typeface="+mn-cs"/>
              </a:rPr>
              <a:t>Team satisfaction scores went up as frustration with miscommunication and disorganization decreased.</a:t>
            </a:r>
          </a:p>
          <a:p>
            <a:pPr marL="342900" indent="-342900"/>
            <a:endParaRPr lang="en-US" sz="2000" dirty="0">
              <a:cs typeface="+mn-cs"/>
            </a:endParaRPr>
          </a:p>
          <a:p>
            <a:pPr marL="342900" indent="-342900"/>
            <a:r>
              <a:rPr lang="en-US" sz="2000" dirty="0">
                <a:cs typeface="+mn-cs"/>
              </a:rPr>
              <a:t>The strategic use of collaboration tools can significantly improve team efficiency and product quality.</a:t>
            </a:r>
          </a:p>
          <a:p>
            <a:pPr marL="342900" indent="-342900"/>
            <a:r>
              <a:rPr lang="en-US" sz="2000" dirty="0">
                <a:cs typeface="+mn-cs"/>
              </a:rPr>
              <a:t>These tools help in establishing a transparent and accountable workflow.</a:t>
            </a:r>
          </a:p>
          <a:p>
            <a:pPr marL="342900" indent="-342900"/>
            <a:r>
              <a:rPr lang="en-US" sz="2000" dirty="0">
                <a:cs typeface="+mn-cs"/>
              </a:rPr>
              <a:t>A well-implemented toolset is a game-changer, turning potential chaos into orchestrated success.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B2F0-1DF2-2D85-7A98-8F78AF6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bg1">
                    <a:lumMod val="50000"/>
                  </a:schemeClr>
                </a:solidFill>
                <a:cs typeface="+mn-cs"/>
              </a:rPr>
              <a:pPr algn="r">
                <a:spcAft>
                  <a:spcPts val="600"/>
                </a:spcAft>
              </a:pPr>
              <a:t>14</a:t>
            </a:fld>
            <a:endParaRPr lang="en-US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378332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rmAutofit/>
          </a:bodyPr>
          <a:lstStyle/>
          <a:p>
            <a:pPr algn="r"/>
            <a:r>
              <a:rPr lang="en-US" sz="3200" dirty="0"/>
              <a:t>Blueprints of the Landscape: Collaborative Planning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8218" y="1930402"/>
            <a:ext cx="10335491" cy="4451891"/>
          </a:xfrm>
        </p:spPr>
        <p:txBody>
          <a:bodyPr>
            <a:noAutofit/>
          </a:bodyPr>
          <a:lstStyle/>
          <a:p>
            <a:pPr marL="0" indent="0">
              <a:lnSpc>
                <a:spcPct val="140000"/>
              </a:lnSpc>
              <a:buNone/>
            </a:pPr>
            <a:r>
              <a:rPr lang="en-US" sz="1800" u="sng" dirty="0"/>
              <a:t>Overview:</a:t>
            </a:r>
          </a:p>
          <a:p>
            <a:pPr>
              <a:lnSpc>
                <a:spcPct val="140000"/>
              </a:lnSpc>
            </a:pPr>
            <a:r>
              <a:rPr lang="en-US" sz="1800" dirty="0"/>
              <a:t>Collaborative planning is the blueprint for navigating the unpredictable terrain of software projects.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en-US" sz="1800" u="sng" dirty="0"/>
              <a:t>Key Components:</a:t>
            </a:r>
          </a:p>
          <a:p>
            <a:pPr>
              <a:lnSpc>
                <a:spcPct val="140000"/>
              </a:lnSpc>
            </a:pPr>
            <a:r>
              <a:rPr lang="en-US" sz="1800" u="sng" dirty="0"/>
              <a:t>Goal Setting</a:t>
            </a:r>
            <a:r>
              <a:rPr lang="en-US" sz="1800" dirty="0"/>
              <a:t>: Defining clear, achievable objectives is like charting a map for a treacherous journey.</a:t>
            </a:r>
          </a:p>
          <a:p>
            <a:pPr>
              <a:lnSpc>
                <a:spcPct val="140000"/>
              </a:lnSpc>
            </a:pPr>
            <a:r>
              <a:rPr lang="en-US" sz="1800" u="sng" dirty="0"/>
              <a:t>Resource Allocation</a:t>
            </a:r>
            <a:r>
              <a:rPr lang="en-US" sz="1800" dirty="0"/>
              <a:t>: Like rationing supplies for a long expedition, determining who does what and when is critical.</a:t>
            </a:r>
          </a:p>
          <a:p>
            <a:pPr>
              <a:lnSpc>
                <a:spcPct val="140000"/>
              </a:lnSpc>
            </a:pPr>
            <a:r>
              <a:rPr lang="en-US" sz="1800" u="sng" dirty="0"/>
              <a:t>Risk Assessment</a:t>
            </a:r>
            <a:r>
              <a:rPr lang="en-US" sz="1800" dirty="0"/>
              <a:t>: Identifying potential pitfalls ahead of time is akin to scouting for dangers in the new territory.</a:t>
            </a:r>
          </a:p>
          <a:p>
            <a:pPr>
              <a:lnSpc>
                <a:spcPct val="140000"/>
              </a:lnSpc>
            </a:pPr>
            <a:r>
              <a:rPr lang="en-US" sz="1800" u="sng" dirty="0"/>
              <a:t>Timeline Establishment</a:t>
            </a:r>
            <a:r>
              <a:rPr lang="en-US" sz="1800" dirty="0"/>
              <a:t>: Setting milestones and deadlines ensures the team stays on track, like following a marked trail.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26866-7A38-9F72-7654-A97C2A9E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 dirty="0">
                <a:latin typeface="+mj-lt"/>
                <a:ea typeface="+mj-ea"/>
                <a:cs typeface="+mj-cs"/>
              </a:rPr>
              <a:t>Process &amp; Key Takeaways: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3644A-ACDF-08A2-A97C-62C214792D96}"/>
              </a:ext>
            </a:extLst>
          </p:cNvPr>
          <p:cNvSpPr txBox="1">
            <a:spLocks/>
          </p:cNvSpPr>
          <p:nvPr/>
        </p:nvSpPr>
        <p:spPr>
          <a:xfrm>
            <a:off x="5723068" y="323274"/>
            <a:ext cx="6367332" cy="61237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800" u="sng" dirty="0">
                <a:cs typeface="+mn-cs"/>
              </a:rPr>
              <a:t>Gather Input</a:t>
            </a:r>
            <a:r>
              <a:rPr lang="en-US" sz="1800" dirty="0">
                <a:cs typeface="+mn-cs"/>
              </a:rPr>
              <a:t>: Like assembling a council of elders, bring together key stakeholders to contribute perspectives.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cs typeface="+mn-cs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u="sng" dirty="0">
                <a:cs typeface="+mn-cs"/>
              </a:rPr>
              <a:t>Draft Plan</a:t>
            </a:r>
            <a:r>
              <a:rPr lang="en-US" sz="1800" dirty="0">
                <a:cs typeface="+mn-cs"/>
              </a:rPr>
              <a:t>: Create a shared document, a 'wasteland guide,' that outlines the project's scope and approach.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cs typeface="+mn-cs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u="sng" dirty="0">
                <a:cs typeface="+mn-cs"/>
              </a:rPr>
              <a:t>Review and Adjust</a:t>
            </a:r>
            <a:r>
              <a:rPr lang="en-US" sz="1800" dirty="0">
                <a:cs typeface="+mn-cs"/>
              </a:rPr>
              <a:t>: Iterate on the plan with team feedback, ensuring it's robust and flexible.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cs typeface="+mn-cs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u="sng" dirty="0">
                <a:cs typeface="+mn-cs"/>
              </a:rPr>
              <a:t>Finalize and Distribute</a:t>
            </a:r>
            <a:r>
              <a:rPr lang="en-US" sz="1800" dirty="0">
                <a:cs typeface="+mn-cs"/>
              </a:rPr>
              <a:t>: Ensure every team member has a copy of the plan, so everyone knows the route ahead.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dirty="0">
              <a:cs typeface="+mn-cs"/>
            </a:endParaRPr>
          </a:p>
          <a:p>
            <a:pPr marL="285750" indent="-285750"/>
            <a:r>
              <a:rPr lang="en-US" sz="1800" dirty="0">
                <a:cs typeface="+mn-cs"/>
              </a:rPr>
              <a:t>Collaborative planning involves every member of the team, leveraging their unique insights and expertise.</a:t>
            </a:r>
          </a:p>
          <a:p>
            <a:pPr marL="285750" indent="-285750"/>
            <a:endParaRPr lang="en-US" sz="1800" dirty="0">
              <a:cs typeface="+mn-cs"/>
            </a:endParaRPr>
          </a:p>
          <a:p>
            <a:pPr marL="285750" indent="-285750"/>
            <a:r>
              <a:rPr lang="en-US" sz="1800" dirty="0">
                <a:cs typeface="+mn-cs"/>
              </a:rPr>
              <a:t>A dynamic plan that can adapt to changing circumstances is as vital as a compass in the shifting sands or conditions.</a:t>
            </a:r>
          </a:p>
          <a:p>
            <a:pPr marL="285750" indent="-285750"/>
            <a:endParaRPr lang="en-US" sz="1800" dirty="0">
              <a:cs typeface="+mn-cs"/>
            </a:endParaRPr>
          </a:p>
          <a:p>
            <a:pPr marL="285750" indent="-285750"/>
            <a:r>
              <a:rPr lang="en-US" sz="1800" dirty="0">
                <a:cs typeface="+mn-cs"/>
              </a:rPr>
              <a:t>Clear communication and documented plans are the cornerstones of successful project execution.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B2F0-1DF2-2D85-7A98-8F78AF6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bg1">
                    <a:lumMod val="50000"/>
                  </a:schemeClr>
                </a:solidFill>
                <a:cs typeface="+mn-cs"/>
              </a:rPr>
              <a:pPr algn="r">
                <a:spcAft>
                  <a:spcPts val="600"/>
                </a:spcAft>
              </a:pPr>
              <a:t>16</a:t>
            </a:fld>
            <a:endParaRPr lang="en-US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921705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rmAutofit/>
          </a:bodyPr>
          <a:lstStyle/>
          <a:p>
            <a:pPr algn="r"/>
            <a:r>
              <a:rPr lang="en-US" sz="3200" dirty="0"/>
              <a:t>Gathering Intel: Collaborative Techniques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8982" y="1930404"/>
            <a:ext cx="10529454" cy="4414955"/>
          </a:xfrm>
        </p:spPr>
        <p:txBody>
          <a:bodyPr>
            <a:normAutofit/>
          </a:bodyPr>
          <a:lstStyle/>
          <a:p>
            <a:r>
              <a:rPr lang="en-US" sz="1800" u="sng" dirty="0"/>
              <a:t>Brainstorming Sessions</a:t>
            </a:r>
            <a:r>
              <a:rPr lang="en-US" sz="1800" dirty="0"/>
              <a:t>: Teams come together to generate a storm of ideas, like scavengers sharing tales around a campfire.</a:t>
            </a:r>
          </a:p>
          <a:p>
            <a:r>
              <a:rPr lang="en-US" sz="1800" u="sng" dirty="0"/>
              <a:t>Retrospectives</a:t>
            </a:r>
            <a:r>
              <a:rPr lang="en-US" sz="1800" dirty="0"/>
              <a:t>: After each milestone, the team reflects on what worked and what didn't, learning from each "battle" in the wasteland.</a:t>
            </a:r>
          </a:p>
          <a:p>
            <a:r>
              <a:rPr lang="en-US" sz="1800" u="sng" dirty="0"/>
              <a:t>Pair/Trio Programming</a:t>
            </a:r>
            <a:r>
              <a:rPr lang="en-US" sz="1800" dirty="0"/>
              <a:t>: Two or three developers work together in a team, just like scouts pairing up for safety in the wilderness.</a:t>
            </a:r>
          </a:p>
          <a:p>
            <a:r>
              <a:rPr lang="en-US" sz="1800" u="sng" dirty="0"/>
              <a:t>Code Reviews</a:t>
            </a:r>
            <a:r>
              <a:rPr lang="en-US" sz="1800" dirty="0"/>
              <a:t>: Peers review each other's code for quality assurance, as vigilant as a watchtower guard.</a:t>
            </a:r>
          </a:p>
          <a:p>
            <a:r>
              <a:rPr lang="en-US" sz="1800" u="sng" dirty="0"/>
              <a:t>Daily Stand-ups</a:t>
            </a:r>
            <a:r>
              <a:rPr lang="en-US" sz="1800" dirty="0"/>
              <a:t>: Quick daily meetings keep everyone informed, similar to a morning rally before heading out to explore.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10537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26866-7A38-9F72-7654-A97C2A9E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 dirty="0">
                <a:latin typeface="+mj-lt"/>
                <a:ea typeface="+mj-ea"/>
                <a:cs typeface="+mj-cs"/>
              </a:rPr>
              <a:t>Key Takeaways: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3644A-ACDF-08A2-A97C-62C214792D96}"/>
              </a:ext>
            </a:extLst>
          </p:cNvPr>
          <p:cNvSpPr txBox="1">
            <a:spLocks/>
          </p:cNvSpPr>
          <p:nvPr/>
        </p:nvSpPr>
        <p:spPr>
          <a:xfrm>
            <a:off x="5723068" y="406400"/>
            <a:ext cx="5742456" cy="5949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000" dirty="0">
                <a:cs typeface="+mn-cs"/>
              </a:rPr>
              <a:t>Collaborative techniques are the radar that helps detect opportunities and threats early.</a:t>
            </a:r>
          </a:p>
          <a:p>
            <a:pPr marL="342900" indent="-342900"/>
            <a:endParaRPr lang="en-US" sz="2000" dirty="0">
              <a:cs typeface="+mn-cs"/>
            </a:endParaRPr>
          </a:p>
          <a:p>
            <a:pPr marL="342900" indent="-342900"/>
            <a:r>
              <a:rPr lang="en-US" sz="2000" dirty="0">
                <a:cs typeface="+mn-cs"/>
              </a:rPr>
              <a:t>Regular, structured interactions foster a culture of continuous improvement and collective ownership.</a:t>
            </a:r>
          </a:p>
          <a:p>
            <a:pPr marL="342900" indent="-342900"/>
            <a:endParaRPr lang="en-US" sz="2000" dirty="0">
              <a:cs typeface="+mn-cs"/>
            </a:endParaRPr>
          </a:p>
          <a:p>
            <a:pPr marL="342900" indent="-342900"/>
            <a:r>
              <a:rPr lang="en-US" sz="2000" dirty="0">
                <a:cs typeface="+mn-cs"/>
              </a:rPr>
              <a:t>These techniques are not just about gathering data but also about building a sense of camaraderie and shared purpose.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B2F0-1DF2-2D85-7A98-8F78AF6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bg1">
                    <a:lumMod val="50000"/>
                  </a:schemeClr>
                </a:solidFill>
                <a:cs typeface="+mn-cs"/>
              </a:rPr>
              <a:pPr algn="r">
                <a:spcAft>
                  <a:spcPts val="600"/>
                </a:spcAft>
              </a:pPr>
              <a:t>18</a:t>
            </a:fld>
            <a:endParaRPr lang="en-US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866630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rmAutofit/>
          </a:bodyPr>
          <a:lstStyle/>
          <a:p>
            <a:pPr algn="r"/>
            <a:r>
              <a:rPr lang="en-US" sz="3200" dirty="0"/>
              <a:t>Reflecting in the Vault: Lessons Learned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30402"/>
            <a:ext cx="10178473" cy="4276398"/>
          </a:xfrm>
        </p:spPr>
        <p:txBody>
          <a:bodyPr>
            <a:noAutofit/>
          </a:bodyPr>
          <a:lstStyle/>
          <a:p>
            <a:r>
              <a:rPr lang="en-US" sz="1800" u="sng" dirty="0"/>
              <a:t>Communication is Key</a:t>
            </a:r>
            <a:r>
              <a:rPr lang="en-US" sz="1800" dirty="0"/>
              <a:t>: Like a lifeline in a desolate landscape, clear and frequent communication is vital for survival and success.</a:t>
            </a:r>
          </a:p>
          <a:p>
            <a:r>
              <a:rPr lang="en-US" sz="1800" u="sng" dirty="0"/>
              <a:t>Embrace Diversity</a:t>
            </a:r>
            <a:r>
              <a:rPr lang="en-US" sz="1800" dirty="0"/>
              <a:t>: Different perspectives are a treasure trove of ideas, enriching solutions just as varied tools enhance adaptability.</a:t>
            </a:r>
          </a:p>
          <a:p>
            <a:r>
              <a:rPr lang="en-US" sz="1800" u="sng" dirty="0"/>
              <a:t>Tools Empower</a:t>
            </a:r>
            <a:r>
              <a:rPr lang="en-US" sz="1800" dirty="0"/>
              <a:t>: The right collaboration tools are like finding an oasis in a desert, they can revitalize a team's workflow.</a:t>
            </a:r>
          </a:p>
          <a:p>
            <a:r>
              <a:rPr lang="en-US" sz="1800" u="sng" dirty="0"/>
              <a:t>Plan to Adapt</a:t>
            </a:r>
            <a:r>
              <a:rPr lang="en-US" sz="1800" dirty="0"/>
              <a:t>: In the shifting sands of project development, the ability to adjust plans is as important as the plan itself.</a:t>
            </a:r>
          </a:p>
          <a:p>
            <a:r>
              <a:rPr lang="en-US" sz="1800" u="sng" dirty="0"/>
              <a:t>Unity in Community</a:t>
            </a:r>
            <a:r>
              <a:rPr lang="en-US" sz="1800" dirty="0"/>
              <a:t>: Fostering a team spirit creates a unified front, much like a band of survivors facing the wasteland together.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12509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88308"/>
            <a:ext cx="7188989" cy="1021424"/>
          </a:xfrm>
        </p:spPr>
        <p:txBody>
          <a:bodyPr anchor="b">
            <a:normAutofit/>
          </a:bodyPr>
          <a:lstStyle/>
          <a:p>
            <a:r>
              <a:rPr lang="en-US" sz="3200" dirty="0"/>
              <a:t>Essential Traits of Software Engineers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/>
          </p:cNvSpPr>
          <p:nvPr/>
        </p:nvSpPr>
        <p:spPr>
          <a:xfrm>
            <a:off x="1392238" y="1736278"/>
            <a:ext cx="5221722" cy="3100319"/>
          </a:xfrm>
          <a:prstGeom prst="rect">
            <a:avLst/>
          </a:prstGeom>
        </p:spPr>
        <p:txBody>
          <a:bodyPr/>
          <a:lstStyle/>
          <a:p>
            <a:pPr marL="285750" indent="-285750" defTabSz="740664">
              <a:spcAft>
                <a:spcPts val="600"/>
              </a:spcAft>
              <a:buClr>
                <a:schemeClr val="accent6">
                  <a:lumMod val="90000"/>
                </a:schemeClr>
              </a:buClr>
              <a:buFont typeface="Courier New" panose="02070309020205020404" pitchFamily="49" charset="0"/>
              <a:buChar char="o"/>
            </a:pPr>
            <a:r>
              <a:rPr lang="en-US" sz="2000" u="sng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Problem-Solving</a:t>
            </a:r>
            <a:r>
              <a:rPr lang="en-US" sz="2000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: Engineers must navigate complex algorithms and systems, akin to solving a labyrinth of code.</a:t>
            </a:r>
          </a:p>
          <a:p>
            <a:pPr marL="285750" indent="-285750" defTabSz="740664">
              <a:spcAft>
                <a:spcPts val="600"/>
              </a:spcAft>
              <a:buClr>
                <a:schemeClr val="accent6">
                  <a:lumMod val="90000"/>
                </a:schemeClr>
              </a:buClr>
              <a:buFont typeface="Courier New" panose="02070309020205020404" pitchFamily="49" charset="0"/>
              <a:buChar char="o"/>
            </a:pPr>
            <a:r>
              <a:rPr lang="en-US" sz="2000" u="sng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Attention to Detail</a:t>
            </a:r>
            <a:r>
              <a:rPr lang="en-US" sz="2000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: Overlooking even the smallest error can lead to a cascade of bugs, much like a misstep in a minefield.</a:t>
            </a:r>
          </a:p>
          <a:p>
            <a:pPr marL="285750" indent="-285750" defTabSz="740664">
              <a:spcAft>
                <a:spcPts val="600"/>
              </a:spcAft>
              <a:buClr>
                <a:schemeClr val="accent6">
                  <a:lumMod val="90000"/>
                </a:schemeClr>
              </a:buClr>
              <a:buFont typeface="Courier New" panose="02070309020205020404" pitchFamily="49" charset="0"/>
              <a:buChar char="o"/>
            </a:pPr>
            <a:r>
              <a:rPr lang="en-US" sz="2000" u="sng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Effective Communication</a:t>
            </a:r>
            <a:r>
              <a:rPr lang="en-US" sz="2000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: It's the bridge that connects isolated islands of expertise in a tech team.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74D4D3F-6203-8134-AB78-92641206D1C4}"/>
              </a:ext>
            </a:extLst>
          </p:cNvPr>
          <p:cNvSpPr txBox="1">
            <a:spLocks/>
          </p:cNvSpPr>
          <p:nvPr/>
        </p:nvSpPr>
        <p:spPr>
          <a:xfrm>
            <a:off x="6613960" y="1736278"/>
            <a:ext cx="4185803" cy="31003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7472" indent="-347472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1452" indent="-281452" defTabSz="740664">
              <a:spcBef>
                <a:spcPts val="810"/>
              </a:spcBef>
            </a:pPr>
            <a:r>
              <a:rPr lang="en-US" sz="1800" u="sng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rPr>
              <a:t>Adaptability</a:t>
            </a:r>
            <a:r>
              <a:rPr lang="en-US" sz="1800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rPr>
              <a:t>: The digital landscape is ever-shifting, demanding agility like a surfer riding the waves of change.</a:t>
            </a:r>
          </a:p>
          <a:p>
            <a:pPr marL="281452" indent="-281452" defTabSz="740664">
              <a:spcBef>
                <a:spcPts val="810"/>
              </a:spcBef>
            </a:pPr>
            <a:r>
              <a:rPr lang="en-US" sz="1800" u="sng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rPr>
              <a:t>Continuous Learning</a:t>
            </a:r>
            <a:r>
              <a:rPr lang="en-US" sz="1800" kern="1200" dirty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rPr>
              <a:t>: Keeping up with new languages and frameworks is as crucial as a scout staying ahead of the wasteland's dangers.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FCA500-70EA-9508-32B2-773649576CEB}"/>
              </a:ext>
            </a:extLst>
          </p:cNvPr>
          <p:cNvSpPr txBox="1"/>
          <p:nvPr/>
        </p:nvSpPr>
        <p:spPr>
          <a:xfrm>
            <a:off x="1607276" y="5260668"/>
            <a:ext cx="8841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40664">
              <a:spcAft>
                <a:spcPts val="600"/>
              </a:spcAft>
            </a:pPr>
            <a:r>
              <a:rPr lang="en-US" sz="2000" b="1" kern="120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rPr>
              <a:t>These traits are not just skills but survival tools in the wilds of software development, where each project can be a journey through uncharted territories.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build="p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26866-7A38-9F72-7654-A97C2A9E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 dirty="0">
                <a:latin typeface="+mj-lt"/>
                <a:ea typeface="+mj-ea"/>
                <a:cs typeface="+mj-cs"/>
              </a:rPr>
              <a:t>Key Takeaways: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3644A-ACDF-08A2-A97C-62C214792D96}"/>
              </a:ext>
            </a:extLst>
          </p:cNvPr>
          <p:cNvSpPr txBox="1">
            <a:spLocks/>
          </p:cNvSpPr>
          <p:nvPr/>
        </p:nvSpPr>
        <p:spPr>
          <a:xfrm>
            <a:off x="5723068" y="350982"/>
            <a:ext cx="5868568" cy="60053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000" u="sng" dirty="0">
                <a:cs typeface="+mn-cs"/>
              </a:rPr>
              <a:t>Teamwork Triumphs</a:t>
            </a:r>
            <a:r>
              <a:rPr lang="en-US" sz="2000" dirty="0">
                <a:cs typeface="+mn-cs"/>
              </a:rPr>
              <a:t>: Like a well-coordinated wasteland expedition, effective teamwork leads to greater achievements and innovation in software development.</a:t>
            </a:r>
          </a:p>
          <a:p>
            <a:pPr marL="342900" indent="-342900"/>
            <a:r>
              <a:rPr lang="en-US" sz="2000" u="sng" dirty="0">
                <a:cs typeface="+mn-cs"/>
              </a:rPr>
              <a:t>Communication Channels</a:t>
            </a:r>
            <a:r>
              <a:rPr lang="en-US" sz="2000" dirty="0">
                <a:cs typeface="+mn-cs"/>
              </a:rPr>
              <a:t>: Maintain open and clear communication channels to avoid missteps and ensure everyone is aligned on the journey ahead.</a:t>
            </a:r>
          </a:p>
          <a:p>
            <a:pPr marL="342900" indent="-342900"/>
            <a:r>
              <a:rPr lang="en-US" sz="2000" u="sng" dirty="0">
                <a:cs typeface="+mn-cs"/>
              </a:rPr>
              <a:t>Leverage Technology</a:t>
            </a:r>
            <a:r>
              <a:rPr lang="en-US" sz="2000" dirty="0">
                <a:cs typeface="+mn-cs"/>
              </a:rPr>
              <a:t>: Utilize the best collaboration tools available to maximize efficiency and keep the team connected, much like a Pip-Boy's vital role in the wasteland.</a:t>
            </a:r>
          </a:p>
          <a:p>
            <a:pPr marL="342900" indent="-342900"/>
            <a:r>
              <a:rPr lang="en-US" sz="2000" u="sng" dirty="0">
                <a:cs typeface="+mn-cs"/>
              </a:rPr>
              <a:t>Adaptability and Learning</a:t>
            </a:r>
            <a:r>
              <a:rPr lang="en-US" sz="2000" dirty="0">
                <a:cs typeface="+mn-cs"/>
              </a:rPr>
              <a:t>: Be ready to adapt and learn from each project's challenges, just as one must learn to survive and thrive in the ever-changing wasteland.</a:t>
            </a:r>
          </a:p>
          <a:p>
            <a:pPr marL="342900" indent="-342900"/>
            <a:r>
              <a:rPr lang="en-US" sz="2000" u="sng" dirty="0">
                <a:cs typeface="+mn-cs"/>
              </a:rPr>
              <a:t>Reflect and Grow</a:t>
            </a:r>
            <a:r>
              <a:rPr lang="en-US" sz="2000" dirty="0">
                <a:cs typeface="+mn-cs"/>
              </a:rPr>
              <a:t>: Regular reflection on the team's processes and outcomes ensures continuous improvement and preparation for future endeavors.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B2F0-1DF2-2D85-7A98-8F78AF6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bg1">
                    <a:lumMod val="50000"/>
                  </a:schemeClr>
                </a:solidFill>
                <a:cs typeface="+mn-cs"/>
              </a:rPr>
              <a:pPr algn="r">
                <a:spcAft>
                  <a:spcPts val="600"/>
                </a:spcAft>
              </a:pPr>
              <a:t>20</a:t>
            </a:fld>
            <a:endParaRPr lang="en-US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52310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rmAutofit/>
          </a:bodyPr>
          <a:lstStyle/>
          <a:p>
            <a:pPr algn="r"/>
            <a:r>
              <a:rPr lang="en-US" sz="3200" dirty="0"/>
              <a:t>Digital-Landscape </a:t>
            </a:r>
            <a:r>
              <a:rPr lang="en-US" sz="3200" dirty="0" err="1"/>
              <a:t>reSources</a:t>
            </a:r>
            <a:endParaRPr lang="en-US" sz="32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3018" y="1930404"/>
            <a:ext cx="9938327" cy="4378024"/>
          </a:xfrm>
        </p:spPr>
        <p:txBody>
          <a:bodyPr>
            <a:noAutofit/>
          </a:bodyPr>
          <a:lstStyle/>
          <a:p>
            <a:r>
              <a:rPr lang="en-US" sz="1800" dirty="0"/>
              <a:t>"Effective Communication Strategies Within The Software Development Organization" - This Dot Labs, Ken </a:t>
            </a:r>
            <a:r>
              <a:rPr lang="en-US" sz="1800" dirty="0" err="1"/>
              <a:t>Slachta</a:t>
            </a:r>
            <a:r>
              <a:rPr lang="en-US" sz="1800" dirty="0"/>
              <a:t>, May 16, 2022.</a:t>
            </a:r>
          </a:p>
          <a:p>
            <a:pPr marL="0" indent="0">
              <a:buNone/>
            </a:pPr>
            <a:r>
              <a:rPr lang="en-US" sz="1800" dirty="0"/>
              <a:t>-Available at: www.thisdot.co</a:t>
            </a:r>
          </a:p>
          <a:p>
            <a:r>
              <a:rPr lang="en-US" sz="1800" dirty="0"/>
              <a:t>"5 Ways to Improve Software Dev Team Communications" - </a:t>
            </a:r>
            <a:r>
              <a:rPr lang="en-US" sz="1800" dirty="0" err="1"/>
              <a:t>Codemotion</a:t>
            </a:r>
            <a:r>
              <a:rPr lang="en-US" sz="1800" dirty="0"/>
              <a:t>, Accessible insights on active listening, clarity in communication, and the importance of asking the right questions.</a:t>
            </a:r>
          </a:p>
          <a:p>
            <a:pPr marL="0" indent="0">
              <a:buNone/>
            </a:pPr>
            <a:r>
              <a:rPr lang="en-US" sz="1800" dirty="0"/>
              <a:t>-Read more at: www.codemotion.com</a:t>
            </a:r>
          </a:p>
          <a:p>
            <a:r>
              <a:rPr lang="en-US" sz="1800" dirty="0"/>
              <a:t>"8 Effective Communication Strategies for Software Development Leaders" - Coder to Leader, Josh </a:t>
            </a:r>
            <a:r>
              <a:rPr lang="en-US" sz="1800" dirty="0" err="1"/>
              <a:t>Tichauer</a:t>
            </a:r>
            <a:r>
              <a:rPr lang="en-US" sz="1800" dirty="0"/>
              <a:t>, Apr 13, 2023. Strategies for transitioning from coder to effective leader through communication.</a:t>
            </a:r>
          </a:p>
          <a:p>
            <a:pPr marL="0" indent="0">
              <a:buNone/>
            </a:pPr>
            <a:r>
              <a:rPr lang="en-US" sz="1800" dirty="0"/>
              <a:t>-Learn more at: www.codertoleader.com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952460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rmAutofit/>
          </a:bodyPr>
          <a:lstStyle/>
          <a:p>
            <a:pPr algn="r"/>
            <a:r>
              <a:rPr lang="en-US" sz="3200" dirty="0"/>
              <a:t>Communication Breakdowns: Real-World Challenges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1025236" y="2026340"/>
            <a:ext cx="10132291" cy="4716463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sz="2000" u="sng" dirty="0"/>
              <a:t>The Ambiguous Specs</a:t>
            </a:r>
            <a:r>
              <a:rPr lang="en-US" sz="2000" dirty="0"/>
              <a:t>: Misinterpreted requirements due to vague communication led to a flawed feature implementation, setting the project back by weeks.</a:t>
            </a:r>
          </a:p>
          <a:p>
            <a:pPr>
              <a:lnSpc>
                <a:spcPct val="140000"/>
              </a:lnSpc>
            </a:pPr>
            <a:endParaRPr lang="en-US" sz="2000" dirty="0"/>
          </a:p>
          <a:p>
            <a:pPr>
              <a:lnSpc>
                <a:spcPct val="140000"/>
              </a:lnSpc>
            </a:pPr>
            <a:r>
              <a:rPr lang="en-US" sz="2000" u="sng" dirty="0"/>
              <a:t>The Overlooked Bug</a:t>
            </a:r>
            <a:r>
              <a:rPr lang="en-US" sz="2000" dirty="0"/>
              <a:t>: A critical bug was not reported by a junior developer, resulting in a costly system failure at launch.</a:t>
            </a:r>
          </a:p>
          <a:p>
            <a:pPr>
              <a:lnSpc>
                <a:spcPct val="140000"/>
              </a:lnSpc>
            </a:pPr>
            <a:endParaRPr lang="en-US" sz="2000" dirty="0"/>
          </a:p>
          <a:p>
            <a:pPr>
              <a:lnSpc>
                <a:spcPct val="140000"/>
              </a:lnSpc>
            </a:pPr>
            <a:r>
              <a:rPr lang="en-US" sz="2000" u="sng" dirty="0"/>
              <a:t>The Marketing Mix-Up</a:t>
            </a:r>
            <a:r>
              <a:rPr lang="en-US" sz="2000" dirty="0"/>
              <a:t>: Poor interdepartmental communication caused a product's capabilities to be incorrectly marketed, damaging the company's credibility.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26866-7A38-9F72-7654-A97C2A9E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latin typeface="+mj-lt"/>
                <a:ea typeface="+mj-ea"/>
                <a:cs typeface="+mj-cs"/>
              </a:rPr>
              <a:t>Key Takeaways: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3644A-ACDF-08A2-A97C-62C214792D96}"/>
              </a:ext>
            </a:extLst>
          </p:cNvPr>
          <p:cNvSpPr txBox="1">
            <a:spLocks/>
          </p:cNvSpPr>
          <p:nvPr/>
        </p:nvSpPr>
        <p:spPr>
          <a:xfrm>
            <a:off x="5723068" y="452582"/>
            <a:ext cx="5742456" cy="5767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400" dirty="0">
                <a:cs typeface="+mn-cs"/>
              </a:rPr>
              <a:t>Precise communication is crucial to align team efforts with project goals.</a:t>
            </a:r>
          </a:p>
          <a:p>
            <a:pPr marL="342900" indent="-342900"/>
            <a:endParaRPr lang="en-US" sz="2400" dirty="0">
              <a:cs typeface="+mn-cs"/>
            </a:endParaRPr>
          </a:p>
          <a:p>
            <a:pPr marL="342900" indent="-342900"/>
            <a:r>
              <a:rPr lang="en-US" sz="2400" dirty="0">
                <a:cs typeface="+mn-cs"/>
              </a:rPr>
              <a:t>Encouraging a culture where all team members actively share insights and concerns.</a:t>
            </a:r>
          </a:p>
          <a:p>
            <a:pPr marL="342900" indent="-342900"/>
            <a:endParaRPr lang="en-US" sz="2400" dirty="0">
              <a:cs typeface="+mn-cs"/>
            </a:endParaRPr>
          </a:p>
          <a:p>
            <a:pPr marL="342900" indent="-342900"/>
            <a:r>
              <a:rPr lang="en-US" sz="2400" dirty="0">
                <a:cs typeface="+mn-cs"/>
              </a:rPr>
              <a:t>Cross-functional communication is key to ensuring cohesive external messaging.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B2F0-1DF2-2D85-7A98-8F78AF6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bg1">
                    <a:lumMod val="50000"/>
                  </a:schemeClr>
                </a:solidFill>
                <a:cs typeface="+mn-cs"/>
              </a:rPr>
              <a:pPr algn="r">
                <a:spcAft>
                  <a:spcPts val="600"/>
                </a:spcAft>
              </a:pPr>
              <a:t>4</a:t>
            </a:fld>
            <a:endParaRPr lang="en-US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5636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Autofit/>
          </a:bodyPr>
          <a:lstStyle/>
          <a:p>
            <a:pPr algn="r"/>
            <a:r>
              <a:rPr lang="en-US" sz="3200" dirty="0"/>
              <a:t>Building Your team: The Power of Teamwork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>
            <a:spLocks noGrp="1"/>
          </p:cNvSpPr>
          <p:nvPr>
            <p:ph idx="1"/>
          </p:nvPr>
        </p:nvSpPr>
        <p:spPr>
          <a:xfrm>
            <a:off x="858982" y="2026340"/>
            <a:ext cx="10594109" cy="4180487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u="sng" dirty="0"/>
              <a:t>Diverse Perspectives</a:t>
            </a:r>
            <a:r>
              <a:rPr lang="en-US" dirty="0"/>
              <a:t>: A mix of backgrounds and specialties fuels innovation, much like a well-rounded RPG party can tackle any quest.</a:t>
            </a:r>
          </a:p>
          <a:p>
            <a:pPr>
              <a:lnSpc>
                <a:spcPct val="140000"/>
              </a:lnSpc>
            </a:pPr>
            <a:r>
              <a:rPr lang="en-US" u="sng" dirty="0"/>
              <a:t>Strength in Numbers</a:t>
            </a:r>
            <a:r>
              <a:rPr lang="en-US" dirty="0"/>
              <a:t>: Collaborative problem-solving leads to more robust solutions, echoing the idea that 'many hands make light work.</a:t>
            </a:r>
          </a:p>
          <a:p>
            <a:pPr>
              <a:lnSpc>
                <a:spcPct val="140000"/>
              </a:lnSpc>
            </a:pPr>
            <a:r>
              <a:rPr lang="en-US" u="sng" dirty="0"/>
              <a:t>Shared Goals</a:t>
            </a:r>
            <a:r>
              <a:rPr lang="en-US" dirty="0"/>
              <a:t>: United by a common mission, teams can move mountains—or at least, hefty codebases—with greater efficiency.</a:t>
            </a:r>
          </a:p>
          <a:p>
            <a:pPr>
              <a:lnSpc>
                <a:spcPct val="140000"/>
              </a:lnSpc>
            </a:pPr>
            <a:r>
              <a:rPr lang="en-US" u="sng" dirty="0"/>
              <a:t>Support System</a:t>
            </a:r>
            <a:r>
              <a:rPr lang="en-US" dirty="0"/>
              <a:t>: A supportive team can weather any storm, be it tight deadlines or daunting bug hunts, with each member playing a vital role.</a:t>
            </a:r>
            <a:endParaRPr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26866-7A38-9F72-7654-A97C2A9E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>
                <a:latin typeface="+mj-lt"/>
                <a:ea typeface="+mj-ea"/>
                <a:cs typeface="+mj-cs"/>
              </a:rPr>
              <a:t>Key Takeaways: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3644A-ACDF-08A2-A97C-62C214792D96}"/>
              </a:ext>
            </a:extLst>
          </p:cNvPr>
          <p:cNvSpPr txBox="1">
            <a:spLocks/>
          </p:cNvSpPr>
          <p:nvPr/>
        </p:nvSpPr>
        <p:spPr>
          <a:xfrm>
            <a:off x="5723068" y="443346"/>
            <a:ext cx="5742456" cy="59130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400" dirty="0">
                <a:cs typeface="+mn-cs"/>
              </a:rPr>
              <a:t>Harnessing the power of teamwork amplifies individual capabilities and drives projects to success.</a:t>
            </a:r>
          </a:p>
          <a:p>
            <a:pPr marL="342900" indent="-342900"/>
            <a:endParaRPr lang="en-US" sz="2400" dirty="0">
              <a:cs typeface="+mn-cs"/>
            </a:endParaRPr>
          </a:p>
          <a:p>
            <a:pPr marL="342900" indent="-342900"/>
            <a:r>
              <a:rPr lang="en-US" sz="2400" dirty="0">
                <a:cs typeface="+mn-cs"/>
              </a:rPr>
              <a:t>Fostering a culture of collaboration and mutual support is essential in the fast-paced world of technology.</a:t>
            </a:r>
          </a:p>
          <a:p>
            <a:pPr marL="342900" indent="-342900"/>
            <a:endParaRPr lang="en-US" sz="2400" dirty="0">
              <a:cs typeface="+mn-cs"/>
            </a:endParaRPr>
          </a:p>
          <a:p>
            <a:pPr marL="342900" indent="-342900"/>
            <a:r>
              <a:rPr lang="en-US" sz="2400" dirty="0">
                <a:cs typeface="+mn-cs"/>
              </a:rPr>
              <a:t>The whole is greater than the sum of its parts; together, a team can achieve what individuals alone cannot.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B2F0-1DF2-2D85-7A98-8F78AF6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bg1">
                    <a:lumMod val="50000"/>
                  </a:schemeClr>
                </a:solidFill>
                <a:cs typeface="+mn-cs"/>
              </a:rPr>
              <a:pPr algn="r">
                <a:spcAft>
                  <a:spcPts val="600"/>
                </a:spcAft>
              </a:pPr>
              <a:t>6</a:t>
            </a:fld>
            <a:endParaRPr lang="en-US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575300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rmAutofit/>
          </a:bodyPr>
          <a:lstStyle/>
          <a:p>
            <a:pPr algn="r"/>
            <a:r>
              <a:rPr lang="en-US" sz="3200" dirty="0"/>
              <a:t>Assembling Your Crew: Roles and Responsibilities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5091" y="2026340"/>
            <a:ext cx="10621818" cy="4254253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sz="1800" u="sng" dirty="0"/>
              <a:t>Project Manager</a:t>
            </a:r>
            <a:r>
              <a:rPr lang="en-US" sz="1800" dirty="0"/>
              <a:t>: The navigator who charts the course, keeping the project on time and budget.</a:t>
            </a:r>
          </a:p>
          <a:p>
            <a:pPr>
              <a:lnSpc>
                <a:spcPct val="140000"/>
              </a:lnSpc>
            </a:pPr>
            <a:r>
              <a:rPr lang="en-US" sz="1800" u="sng" dirty="0"/>
              <a:t>Product Owner</a:t>
            </a:r>
            <a:r>
              <a:rPr lang="en-US" sz="1800" dirty="0"/>
              <a:t>: The visionary who ensures the product meets the market's needs and user expectations.</a:t>
            </a:r>
          </a:p>
          <a:p>
            <a:pPr>
              <a:lnSpc>
                <a:spcPct val="140000"/>
              </a:lnSpc>
            </a:pPr>
            <a:r>
              <a:rPr lang="en-US" sz="1800" u="sng" dirty="0"/>
              <a:t>Development Team</a:t>
            </a:r>
            <a:r>
              <a:rPr lang="en-US" sz="1800" dirty="0"/>
              <a:t>: The builders, each a specialist in their own right, from architects (senior developers) to apprentices (junior developers), crafting the code that brings the vision to life.</a:t>
            </a:r>
          </a:p>
          <a:p>
            <a:pPr>
              <a:lnSpc>
                <a:spcPct val="140000"/>
              </a:lnSpc>
            </a:pPr>
            <a:r>
              <a:rPr lang="en-US" sz="1800" u="sng" dirty="0"/>
              <a:t>Quality Assurance (QA) Engineers</a:t>
            </a:r>
            <a:r>
              <a:rPr lang="en-US" sz="1800" dirty="0"/>
              <a:t>: The sentinels who guard against bugs and ensure the product's reliability through rigorous testing.</a:t>
            </a:r>
          </a:p>
          <a:p>
            <a:pPr>
              <a:lnSpc>
                <a:spcPct val="140000"/>
              </a:lnSpc>
            </a:pPr>
            <a:r>
              <a:rPr lang="en-US" sz="1800" u="sng" dirty="0"/>
              <a:t>UI/UX Designers</a:t>
            </a:r>
            <a:r>
              <a:rPr lang="en-US" sz="1800" dirty="0"/>
              <a:t>: The artists who design the product's interface, ensuring it is both aesthetically pleasing and user-friendly.</a:t>
            </a:r>
          </a:p>
          <a:p>
            <a:pPr>
              <a:lnSpc>
                <a:spcPct val="140000"/>
              </a:lnSpc>
            </a:pPr>
            <a:r>
              <a:rPr lang="en-US" sz="1800" u="sng" dirty="0"/>
              <a:t>Technical Writers</a:t>
            </a:r>
            <a:r>
              <a:rPr lang="en-US" sz="1800" dirty="0"/>
              <a:t>: The scribes who document the journey, providing clear instructions and help materials for users and maintainers alike.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26866-7A38-9F72-7654-A97C2A9E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>
                <a:latin typeface="+mj-lt"/>
                <a:ea typeface="+mj-ea"/>
                <a:cs typeface="+mj-cs"/>
              </a:rPr>
              <a:t>Key Takeaways: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3644A-ACDF-08A2-A97C-62C214792D96}"/>
              </a:ext>
            </a:extLst>
          </p:cNvPr>
          <p:cNvSpPr txBox="1">
            <a:spLocks/>
          </p:cNvSpPr>
          <p:nvPr/>
        </p:nvSpPr>
        <p:spPr>
          <a:xfrm>
            <a:off x="5723068" y="424874"/>
            <a:ext cx="5742456" cy="5931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000" dirty="0">
                <a:cs typeface="+mn-cs"/>
              </a:rPr>
              <a:t>A successful team is well-rounded, with clear roles and responsibilities that complement each other.</a:t>
            </a:r>
          </a:p>
          <a:p>
            <a:pPr marL="342900" indent="-342900"/>
            <a:endParaRPr lang="en-US" sz="2000" dirty="0">
              <a:cs typeface="+mn-cs"/>
            </a:endParaRPr>
          </a:p>
          <a:p>
            <a:pPr marL="342900" indent="-342900"/>
            <a:r>
              <a:rPr lang="en-US" sz="2000" dirty="0">
                <a:cs typeface="+mn-cs"/>
              </a:rPr>
              <a:t>Understanding each role's contributions helps in achieving a harmonious and efficient project development cycle.</a:t>
            </a:r>
          </a:p>
          <a:p>
            <a:pPr marL="342900" indent="-342900"/>
            <a:endParaRPr lang="en-US" sz="2000" dirty="0">
              <a:cs typeface="+mn-cs"/>
            </a:endParaRPr>
          </a:p>
          <a:p>
            <a:pPr marL="342900" indent="-342900"/>
            <a:r>
              <a:rPr lang="en-US" sz="2000" dirty="0">
                <a:cs typeface="+mn-cs"/>
              </a:rPr>
              <a:t>Communication and respect between roles are essential for navigating the complexities of software creation.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8B2F0-1DF2-2D85-7A98-8F78AF6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bg1">
                    <a:lumMod val="50000"/>
                  </a:schemeClr>
                </a:solidFill>
                <a:cs typeface="+mn-cs"/>
              </a:rPr>
              <a:pPr algn="r">
                <a:spcAft>
                  <a:spcPts val="600"/>
                </a:spcAft>
              </a:pPr>
              <a:t>8</a:t>
            </a:fld>
            <a:endParaRPr lang="en-US">
              <a:solidFill>
                <a:schemeClr val="bg1">
                  <a:lumMod val="50000"/>
                </a:schemeClr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714057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" y="115193"/>
            <a:ext cx="5220940" cy="1880295"/>
          </a:xfrm>
        </p:spPr>
        <p:txBody>
          <a:bodyPr anchor="b">
            <a:normAutofit/>
          </a:bodyPr>
          <a:lstStyle/>
          <a:p>
            <a:pPr algn="r"/>
            <a:r>
              <a:rPr lang="en-US" sz="3200" dirty="0"/>
              <a:t>Pip-Boy for the Modern Age: Collaboration Tools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5236" y="1930404"/>
            <a:ext cx="10178473" cy="4359554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sz="2000" u="sng" dirty="0"/>
              <a:t>Communication Channels</a:t>
            </a:r>
            <a:r>
              <a:rPr lang="en-US" sz="2000" dirty="0"/>
              <a:t>: Tools like Slack and Microsoft Teams act as the radio transceiver, allowing for seamless and instant team communication and file sharing.</a:t>
            </a:r>
          </a:p>
          <a:p>
            <a:pPr>
              <a:lnSpc>
                <a:spcPct val="140000"/>
              </a:lnSpc>
            </a:pPr>
            <a:r>
              <a:rPr lang="en-US" sz="2000" u="sng" dirty="0"/>
              <a:t>Project Management</a:t>
            </a:r>
            <a:r>
              <a:rPr lang="en-US" sz="2000" dirty="0"/>
              <a:t>: Platforms like JIRA and Trello serve as your navigational compass, helping keep track of tasks, sprints, and project progress.</a:t>
            </a:r>
          </a:p>
          <a:p>
            <a:pPr>
              <a:lnSpc>
                <a:spcPct val="140000"/>
              </a:lnSpc>
            </a:pPr>
            <a:r>
              <a:rPr lang="en-US" sz="2000" u="sng" dirty="0"/>
              <a:t>Version Control</a:t>
            </a:r>
            <a:r>
              <a:rPr lang="en-US" sz="2000" dirty="0"/>
              <a:t>: GitHub and GitLab are the chronicles of code, enabling version tracking, code review, and collaborative coding.</a:t>
            </a:r>
          </a:p>
          <a:p>
            <a:pPr>
              <a:lnSpc>
                <a:spcPct val="140000"/>
              </a:lnSpc>
            </a:pPr>
            <a:r>
              <a:rPr lang="en-US" sz="2000" u="sng" dirty="0"/>
              <a:t>Continuous Integration/Continuous Deployment (CI/CD)</a:t>
            </a:r>
            <a:r>
              <a:rPr lang="en-US" sz="2000" dirty="0"/>
              <a:t>: Jenkins and GitLab CI/CD ensure that your software is always ready to deploy, like a trusty multi-tool.</a:t>
            </a:r>
          </a:p>
          <a:p>
            <a:pPr>
              <a:lnSpc>
                <a:spcPct val="140000"/>
              </a:lnSpc>
            </a:pPr>
            <a:r>
              <a:rPr lang="en-US" sz="2000" u="sng" dirty="0"/>
              <a:t>Documentation</a:t>
            </a:r>
            <a:r>
              <a:rPr lang="en-US" sz="2000" dirty="0"/>
              <a:t>: GitHub, Confluence and Notion work as your archive, storing valuable project documentation and knowledge in an organized manner.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A4A3FD6-E6BF-490E-B6B4-6A011394B0E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3C4A95C-9007-4EA6-944B-306B6F2A010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CF8670-35D1-4455-AC7A-762B7388BE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TM66925244</Template>
  <TotalTime>0</TotalTime>
  <Words>1959</Words>
  <Application>Microsoft Office PowerPoint</Application>
  <PresentationFormat>Widescreen</PresentationFormat>
  <Paragraphs>148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Courier New</vt:lpstr>
      <vt:lpstr>Segoe UI Light</vt:lpstr>
      <vt:lpstr>Tw Cen MT</vt:lpstr>
      <vt:lpstr>Wingdings</vt:lpstr>
      <vt:lpstr>Office Theme</vt:lpstr>
      <vt:lpstr>Navigating the Digital Landscape: Teamwork in Software Engineering</vt:lpstr>
      <vt:lpstr>Essential Traits of Software Engineers</vt:lpstr>
      <vt:lpstr>Communication Breakdowns: Real-World Challenges</vt:lpstr>
      <vt:lpstr>Key Takeaways:</vt:lpstr>
      <vt:lpstr>Building Your team: The Power of Teamwork</vt:lpstr>
      <vt:lpstr>Key Takeaways:</vt:lpstr>
      <vt:lpstr>Assembling Your Crew: Roles and Responsibilities</vt:lpstr>
      <vt:lpstr>Key Takeaways:</vt:lpstr>
      <vt:lpstr>Pip-Boy for the Modern Age: Collaboration Tools</vt:lpstr>
      <vt:lpstr>Key Takeaways:</vt:lpstr>
      <vt:lpstr>Enhancing Your Pip-Boy: Advantages of Collaboration Tools</vt:lpstr>
      <vt:lpstr>Key Takeaways:</vt:lpstr>
      <vt:lpstr>Case Study: Collaboration Tools in Action</vt:lpstr>
      <vt:lpstr>Outcome &amp; Key Takeaways:</vt:lpstr>
      <vt:lpstr>Blueprints of the Landscape: Collaborative Planning</vt:lpstr>
      <vt:lpstr>Process &amp; Key Takeaways:</vt:lpstr>
      <vt:lpstr>Gathering Intel: Collaborative Techniques</vt:lpstr>
      <vt:lpstr>Key Takeaways:</vt:lpstr>
      <vt:lpstr>Reflecting in the Vault: Lessons Learned</vt:lpstr>
      <vt:lpstr>Key Takeaways:</vt:lpstr>
      <vt:lpstr>Digital-Landscape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CRYPTO: INVESTING &amp; TRADING</dc:title>
  <dc:creator/>
  <cp:lastModifiedBy/>
  <cp:revision>2</cp:revision>
  <dcterms:created xsi:type="dcterms:W3CDTF">2022-10-27T00:37:19Z</dcterms:created>
  <dcterms:modified xsi:type="dcterms:W3CDTF">2023-12-16T15:43:51Z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